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86" r:id="rId4"/>
    <p:sldId id="287" r:id="rId5"/>
    <p:sldId id="290" r:id="rId6"/>
    <p:sldId id="288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"/>
            <a:ext cx="9143631" cy="68576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6655" y="149669"/>
            <a:ext cx="465074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3297" y="1087094"/>
            <a:ext cx="776350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8578" y="510868"/>
            <a:ext cx="7406005" cy="510075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95"/>
              </a:spcBef>
            </a:pPr>
            <a:endParaRPr lang="ru-RU" sz="3600" dirty="0" smtClean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295"/>
              </a:spcBef>
            </a:pPr>
            <a:r>
              <a:rPr lang="ru-RU" sz="3600" b="1" dirty="0" smtClean="0">
                <a:latin typeface="Times New Roman"/>
                <a:cs typeface="Times New Roman"/>
              </a:rPr>
              <a:t>Краткая презентация образовательной программы муниципального бюджетного дошкольного образовательного учреждения детского сада № 55 города Ставрополя в соответствии с ФГОС ДО и ФОП ДО</a:t>
            </a:r>
          </a:p>
          <a:p>
            <a:pPr marL="12700" algn="ctr">
              <a:lnSpc>
                <a:spcPct val="100000"/>
              </a:lnSpc>
              <a:spcBef>
                <a:spcPts val="295"/>
              </a:spcBef>
            </a:pPr>
            <a:endParaRPr lang="ru-RU" sz="36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81001"/>
            <a:ext cx="8153400" cy="419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u="sng" dirty="0">
                <a:solidFill>
                  <a:schemeClr val="tx1"/>
                </a:solidFill>
              </a:rPr>
              <a:t>В дошкольном возрасте (3- 7 лет) это</a:t>
            </a:r>
            <a:r>
              <a:rPr lang="ru-RU" sz="1400" dirty="0">
                <a:solidFill>
                  <a:schemeClr val="tx1"/>
                </a:solidFill>
              </a:rPr>
              <a:t>: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-игровая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(сюжетно-ролевая, театрализованная, режиссерская, строительно- конструктивная, дидактическая, подвижная и др.);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-общение </a:t>
            </a:r>
            <a:r>
              <a:rPr lang="ru-RU" sz="1400" b="0" dirty="0">
                <a:solidFill>
                  <a:schemeClr val="tx1"/>
                </a:solidFill>
              </a:rPr>
              <a:t>со взрослым (ситуативно-деловое, </a:t>
            </a:r>
            <a:r>
              <a:rPr lang="ru-RU" sz="1400" b="0" dirty="0" err="1">
                <a:solidFill>
                  <a:schemeClr val="tx1"/>
                </a:solidFill>
              </a:rPr>
              <a:t>внеситуативно</a:t>
            </a:r>
            <a:r>
              <a:rPr lang="ru-RU" sz="1400" b="0" dirty="0">
                <a:solidFill>
                  <a:schemeClr val="tx1"/>
                </a:solidFill>
              </a:rPr>
              <a:t>- познавательное, </a:t>
            </a:r>
            <a:r>
              <a:rPr lang="ru-RU" sz="1400" b="0" dirty="0" err="1">
                <a:solidFill>
                  <a:schemeClr val="tx1"/>
                </a:solidFill>
              </a:rPr>
              <a:t>внеситуативно</a:t>
            </a:r>
            <a:r>
              <a:rPr lang="ru-RU" sz="1400" b="0" dirty="0">
                <a:solidFill>
                  <a:schemeClr val="tx1"/>
                </a:solidFill>
              </a:rPr>
              <a:t>- личностное) и сверстниками (ситуативно- деловое, </a:t>
            </a:r>
            <a:r>
              <a:rPr lang="ru-RU" sz="1400" b="0" dirty="0" err="1">
                <a:solidFill>
                  <a:schemeClr val="tx1"/>
                </a:solidFill>
              </a:rPr>
              <a:t>внеситуативно</a:t>
            </a:r>
            <a:r>
              <a:rPr lang="ru-RU" sz="1400" b="0" dirty="0">
                <a:solidFill>
                  <a:schemeClr val="tx1"/>
                </a:solidFill>
              </a:rPr>
              <a:t>-деловое);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-речевая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(слушание речи взрослого и сверстников, активная диалогическая и монологическая речь);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-познавательно-исследовательская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и экспериментирование;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-изобразительная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(рисование, лепка, аппликация) и конструирование из разных материалов по образцу, условию и замыслу ребенка;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-двигательная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(основные виды движений, общеразвивающие и спортивные упражнения, подвижные и элементы спортивных игр и др.);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-элементарная </a:t>
            </a:r>
            <a:r>
              <a:rPr lang="ru-RU" sz="1400" b="0" dirty="0">
                <a:solidFill>
                  <a:schemeClr val="tx1"/>
                </a:solidFill>
              </a:rPr>
              <a:t>трудовая деятельность (самообслуживание, хозяйственно- бытовой труд, труд в природе, ручной труд);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-музыкальная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(слушание и понимание музыкальных произведений, пение, музыкально-ритмические движения, игра на детских музыкальных инструментах).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3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81001"/>
            <a:ext cx="8153400" cy="641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0" u="sng" dirty="0">
                <a:solidFill>
                  <a:schemeClr val="tx1"/>
                </a:solidFill>
              </a:rPr>
              <a:t>Для достижения задач воспитания в ходе реализации Программы образования педагог может использовать следующие методы: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-организации </a:t>
            </a:r>
            <a:r>
              <a:rPr lang="ru-RU" sz="1400" b="0" dirty="0">
                <a:solidFill>
                  <a:schemeClr val="tx1"/>
                </a:solidFill>
              </a:rPr>
              <a:t>опыта поведения и деятельности (приучение к положительным формам общественного поведения, упражнение, воспитывающие ситуации, игровые методы);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-осознания </a:t>
            </a:r>
            <a:r>
              <a:rPr lang="ru-RU" sz="1400" b="0" dirty="0">
                <a:solidFill>
                  <a:schemeClr val="tx1"/>
                </a:solidFill>
              </a:rPr>
              <a:t>детьми опыта поведения и деятельности (рассказ на моральные темы, разъяснение норм и правил поведения, чтение художественной литературы, этические беседы, обсуждение поступков и жизненных ситуаций, личный пример);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-мотивации </a:t>
            </a:r>
            <a:r>
              <a:rPr lang="ru-RU" sz="1400" b="0" dirty="0">
                <a:solidFill>
                  <a:schemeClr val="tx1"/>
                </a:solidFill>
              </a:rPr>
              <a:t>опыта поведения и деятельности (поощрение, методы развития эмоций, игры, соревнования, проектные методы</a:t>
            </a:r>
            <a:r>
              <a:rPr lang="ru-RU" sz="1400" b="0" dirty="0" smtClean="0">
                <a:solidFill>
                  <a:schemeClr val="tx1"/>
                </a:solidFill>
              </a:rPr>
              <a:t>);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u="sng" dirty="0">
                <a:solidFill>
                  <a:schemeClr val="tx1"/>
                </a:solidFill>
              </a:rPr>
              <a:t>При организации обучения традиционные методы (словесные, наглядные, практические) дополняются методами, в основу которых положен характер познавательной деятельности детей</a:t>
            </a:r>
            <a:r>
              <a:rPr lang="ru-RU" sz="1400" b="0" u="sng" dirty="0" smtClean="0">
                <a:solidFill>
                  <a:schemeClr val="tx1"/>
                </a:solidFill>
              </a:rPr>
              <a:t>:</a:t>
            </a:r>
            <a:br>
              <a:rPr lang="ru-RU" sz="1400" b="0" u="sng" dirty="0" smtClean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-информационно-рецептивный </a:t>
            </a:r>
            <a:r>
              <a:rPr lang="ru-RU" sz="1400" b="0" dirty="0">
                <a:solidFill>
                  <a:schemeClr val="tx1"/>
                </a:solidFill>
              </a:rPr>
              <a:t>метод - предъявление информации, организация действий ребёнка с объектом изучения (распознающее наблюдение, рассматривание картин, демонстрация кино- и диафильмов, просмотр компьютерных презентаций, рассказы воспитателя или детей, чтение);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-репродуктивный </a:t>
            </a:r>
            <a:r>
              <a:rPr lang="ru-RU" sz="1400" b="0" dirty="0">
                <a:solidFill>
                  <a:schemeClr val="tx1"/>
                </a:solidFill>
              </a:rPr>
              <a:t>метод - создание условий для воспроизведения представлений и способов деятельности, руководство их выполнением (упражнения на основе образца воспитателя, беседа, составление рассказов с опорой на предметную или предметно-схематическую модель</a:t>
            </a:r>
            <a:r>
              <a:rPr lang="ru-RU" sz="1400" b="0" dirty="0" smtClean="0">
                <a:solidFill>
                  <a:schemeClr val="tx1"/>
                </a:solidFill>
              </a:rPr>
              <a:t>);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-метод </a:t>
            </a:r>
            <a:r>
              <a:rPr lang="ru-RU" sz="1400" b="0" dirty="0">
                <a:solidFill>
                  <a:schemeClr val="tx1"/>
                </a:solidFill>
              </a:rPr>
              <a:t>проблемного изложения - постановка проблемы и раскрытие пути её решения в процессе организации опытов, наблюдений;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-эвристический </a:t>
            </a:r>
            <a:r>
              <a:rPr lang="ru-RU" sz="1400" b="0" dirty="0">
                <a:solidFill>
                  <a:schemeClr val="tx1"/>
                </a:solidFill>
              </a:rPr>
              <a:t>метод (частично-поисковый) - проблемная задача делится на части - проблемы, в решении которых принимают участие дети (применение представлений в новых условиях);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-исследовательский </a:t>
            </a:r>
            <a:r>
              <a:rPr lang="ru-RU" sz="1400" b="0" dirty="0">
                <a:solidFill>
                  <a:schemeClr val="tx1"/>
                </a:solidFill>
              </a:rPr>
              <a:t>метод - составление и предъявление проблемных ситуаций, ситуаций для экспериментирования и опытов (творческие задания, опыты, экспериментирование).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sz="1400" b="0" dirty="0">
                <a:solidFill>
                  <a:schemeClr val="tx1"/>
                </a:solidFill>
              </a:rPr>
              <a:t>При реализации Программы образования педагог может использовать различные средства, представленные совокупностью материальных и идеальных объектов: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демонстрационные и раздаточные; визуальные, </a:t>
            </a:r>
            <a:r>
              <a:rPr lang="ru-RU" sz="1400" b="0" dirty="0" err="1">
                <a:solidFill>
                  <a:schemeClr val="tx1"/>
                </a:solidFill>
              </a:rPr>
              <a:t>аудийные</a:t>
            </a:r>
            <a:r>
              <a:rPr lang="ru-RU" sz="1400" b="0" dirty="0">
                <a:solidFill>
                  <a:schemeClr val="tx1"/>
                </a:solidFill>
              </a:rPr>
              <a:t>, аудиовизуальные; естественные и искусственные; реальные и виртуальные.</a:t>
            </a:r>
          </a:p>
        </p:txBody>
      </p:sp>
    </p:spTree>
    <p:extLst>
      <p:ext uri="{BB962C8B-B14F-4D97-AF65-F5344CB8AC3E}">
        <p14:creationId xmlns:p14="http://schemas.microsoft.com/office/powerpoint/2010/main" val="75264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81001"/>
            <a:ext cx="8153400" cy="5768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Особенности образовательной деятельности и разных видов культурных </a:t>
            </a:r>
            <a:r>
              <a:rPr lang="ru-RU" sz="1400" dirty="0" smtClean="0">
                <a:solidFill>
                  <a:schemeClr val="tx1"/>
                </a:solidFill>
              </a:rPr>
              <a:t>практик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u="sng" dirty="0">
                <a:solidFill>
                  <a:schemeClr val="tx1"/>
                </a:solidFill>
              </a:rPr>
              <a:t>Образовательная деятельность в ДОО включает: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-образовательную</a:t>
            </a:r>
            <a:r>
              <a:rPr lang="ru-RU" sz="1400" b="0" dirty="0">
                <a:solidFill>
                  <a:schemeClr val="tx1"/>
                </a:solidFill>
              </a:rPr>
              <a:t>	деятельность,	осуществляемую	в	процессе организации различных видов детской деятельности;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-образовательную </a:t>
            </a:r>
            <a:r>
              <a:rPr lang="ru-RU" sz="1400" b="0" dirty="0">
                <a:solidFill>
                  <a:schemeClr val="tx1"/>
                </a:solidFill>
              </a:rPr>
              <a:t>деятельность, осуществляемую в ходе режимных процессов;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самостоятельную деятельность детей;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-взаимодействие </a:t>
            </a:r>
            <a:r>
              <a:rPr lang="ru-RU" sz="1400" b="0" dirty="0">
                <a:solidFill>
                  <a:schemeClr val="tx1"/>
                </a:solidFill>
              </a:rPr>
              <a:t>с семьями детей по реализации образовательной программы ДО.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u="sng" dirty="0">
                <a:solidFill>
                  <a:schemeClr val="tx1"/>
                </a:solidFill>
              </a:rPr>
              <a:t>Образовательная деятельность организуется как совместная деятельность педагога и детей, самостоятельная деятельность детей. В зависимости от решаемых образовательных задач, желаний детей, их образовательных потребностей, педагог может выбрать один или несколько вариантов совместной деятельности: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-совместная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педагога с ребёнком, где, взаимодействуя с ребёнком, он выполняет функции педагога: обучает ребёнка чему-то новому;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-совместная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ребёнка с педагогом, при которой ребёнок и педагог - равноправные партнеры;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совместная деятельность группы детей под руководством педагога, который на правах участника деятельности на всех этапах её выполнения (от планирования до завершения) направляет совместную деятельность группы детей;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-совместная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детей со сверстниками без участия педагога, но по его заданию. Педагог в этой ситуации не является участником деятельности, но выступает в роли её организатора, ставящего задачу группе детей, тем самым, актуализируя лидерские ресурсы самих детей</a:t>
            </a:r>
            <a:r>
              <a:rPr lang="ru-RU" sz="1400" b="0" dirty="0" smtClean="0">
                <a:solidFill>
                  <a:schemeClr val="tx1"/>
                </a:solidFill>
              </a:rPr>
              <a:t>;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-самостоятельная</a:t>
            </a:r>
            <a:r>
              <a:rPr lang="ru-RU" sz="1400" b="0" dirty="0">
                <a:solidFill>
                  <a:schemeClr val="tx1"/>
                </a:solidFill>
              </a:rPr>
              <a:t>, спонтанно возникающая, совместная деятельность детей без всякого участия педагога. Это могут быть самостоятельные игры детей (сюжетно-ролевые, режиссерские, театрализованные, игры с правилами, музыкальные и другое), самостоятельная изобразительная деятельность по выбору детей, самостоятельная познавательно-исследовательская деятельность (опыты, эксперименты и другое).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9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81001"/>
            <a:ext cx="8153400" cy="6353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ru-RU" sz="1400" dirty="0" smtClean="0">
                <a:solidFill>
                  <a:schemeClr val="tx1"/>
                </a:solidFill>
              </a:rPr>
              <a:t>Способы </a:t>
            </a:r>
            <a:r>
              <a:rPr lang="ru-RU" sz="1400" dirty="0">
                <a:solidFill>
                  <a:schemeClr val="tx1"/>
                </a:solidFill>
              </a:rPr>
              <a:t>и приемы поддержки детской </a:t>
            </a:r>
            <a:r>
              <a:rPr lang="ru-RU" sz="1400" dirty="0" smtClean="0">
                <a:solidFill>
                  <a:schemeClr val="tx1"/>
                </a:solidFill>
              </a:rPr>
              <a:t>инициативы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chemeClr val="tx1"/>
                </a:solidFill>
              </a:rPr>
              <a:t>-</a:t>
            </a:r>
            <a:r>
              <a:rPr lang="ru-RU" sz="1400" b="0" dirty="0" smtClean="0">
                <a:solidFill>
                  <a:schemeClr val="tx1"/>
                </a:solidFill>
              </a:rPr>
              <a:t>Не </a:t>
            </a:r>
            <a:r>
              <a:rPr lang="ru-RU" sz="1400" b="0" dirty="0">
                <a:solidFill>
                  <a:schemeClr val="tx1"/>
                </a:solidFill>
              </a:rPr>
              <a:t>следует сразу помогать ребёнку, если он испытывает затруднения решения задачи, важно побуждать его к самостоятельному решению, подбадривать и поощрять попытки найти решение. В случае необходимости оказания помощи ребёнку, педагог сначала стремится к её минимизации: лучше дать совет, задать наводящие вопросы, активизировать имеющийся у ребёнка прошлый опыт.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-У </a:t>
            </a:r>
            <a:r>
              <a:rPr lang="ru-RU" sz="1400" b="0" dirty="0">
                <a:solidFill>
                  <a:schemeClr val="tx1"/>
                </a:solidFill>
              </a:rPr>
              <a:t>ребёнка всегда должна быть возможность самостоятельного решения поставленных задач. При этом педагог помогает детям искать разные варианты решения одной задачи, поощряет активность детей в поиске, принимает любые предположения детей, связанные с решением задачи, поддерживает инициативу и творческие решения, а также обязательно акцентирует внимание детей на качестве результата, их достижениях, одобряет и хвалит за результат, вызывает у них чувство радости и гордости от успешных самостоятельных, инициативных действий.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-Особое </a:t>
            </a:r>
            <a:r>
              <a:rPr lang="ru-RU" sz="1400" b="0" dirty="0">
                <a:solidFill>
                  <a:schemeClr val="tx1"/>
                </a:solidFill>
              </a:rPr>
              <a:t>внимание педагог уделяет общению с ребёнком в период проявления кризиса семи лет: характерные для ребёнка изменения в поведении и деятельности становятся поводом для смены стиля общения с ребёнком. Важно уделять внимание ребёнку, уважать его интересы, стремления, инициативы в познании, активно поддерживать стремление к самостоятельности. Дети седьмого года жизни очень чувствительны к мнению взрослых. Необходимо поддерживать у них ощущение своего взросления, вселять уверенность в своих силах.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-Педагог </a:t>
            </a:r>
            <a:r>
              <a:rPr lang="ru-RU" sz="1400" b="0" dirty="0">
                <a:solidFill>
                  <a:schemeClr val="tx1"/>
                </a:solidFill>
              </a:rPr>
              <a:t>может акцентировать внимание на освоении ребёнком универсальных умений организации своей деятельности и формировании у него основ целеполагания: поставить цель (или принять её от педагога), </a:t>
            </a:r>
            <a:r>
              <a:rPr lang="ru-RU" sz="1400" b="0" dirty="0" smtClean="0">
                <a:solidFill>
                  <a:schemeClr val="tx1"/>
                </a:solidFill>
              </a:rPr>
              <a:t>обдумать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способы </a:t>
            </a:r>
            <a:r>
              <a:rPr lang="ru-RU" sz="1400" b="0" dirty="0">
                <a:solidFill>
                  <a:schemeClr val="tx1"/>
                </a:solidFill>
              </a:rPr>
              <a:t>её достижения, осуществить свой замысел, оценить полученный результат с позиции цели. Задача развития данных умений ставится педагогом в разных видах деятельности. Педагог использует средства, помогающие детям планомерно и самостоятельно осуществлять свой замысел: опорные схемы, наглядные модели, пооперационные карты.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-Создание </a:t>
            </a:r>
            <a:r>
              <a:rPr lang="ru-RU" sz="1400" b="0" dirty="0">
                <a:solidFill>
                  <a:schemeClr val="tx1"/>
                </a:solidFill>
              </a:rPr>
              <a:t>творческих ситуаций в игровой, музыкальной, изобразительной деятельности и театрализации, в ручном труде также способствует развитию самостоятельности у детей. Сочетание увлекательной творческой деятельности и необходимости решения задачи и проблемы привлекает ребёнка, активизирует его желание самостоятельно определить замысел, способы и формы его воплощения.</a:t>
            </a:r>
            <a:r>
              <a:rPr lang="ru-RU" sz="1400" b="0" dirty="0"/>
              <a:t/>
            </a:r>
            <a:br>
              <a:rPr lang="ru-RU" sz="1400" b="0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512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 со следующими нормативными документами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7 мая 2018 года № 204 «О национальных целях и стратегических задачах развития Российской Федерации на период до 2024 года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№ 273-ФЗ «Об образовании в Российской Федерации» (Собрание законодательства Российской Федерации, 2012, № 53, ст. 7598; 2022, № 41, ст. 6959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30 сентября 2022 г. №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874;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дошкольного образования, утвержденный приказом Министерства образования и науки Российской Федерации от 17 октября 2013 г. № 1155 (зарегистрирован Министерством юстиции Российской Федерации 14 ноября 2013 г., регистрационный № 30384), с изменением, внесенным приказом Министерства просвещения Российской Федерации от 8 ноября.2022 г. №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-Санитарно-эпидемиологические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-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 сентября 2020 г. № 28 (зарегистрировано Министерством юстиции Российской Федерации 18 декабря 2020 г., регистрационный № 61573), действующим до 1 января 2027 г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-Федеральная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(утверждена приказом Министерства просвещения Российской Федерации от 25 ноября 2022 г. № 1028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-Основы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по сохранению и укреплению традиционных российских духовно-нравственных ценностей, утвержденные Указом Президента Российской Федерации от 9 ноября 2022 г. №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809.</a:t>
            </a:r>
            <a:r>
              <a:rPr lang="ru-RU" b="0" dirty="0">
                <a:solidFill>
                  <a:schemeClr val="tx1"/>
                </a:solidFill>
              </a:rPr>
              <a:t/>
            </a:r>
            <a:br>
              <a:rPr lang="ru-RU" b="0" dirty="0">
                <a:solidFill>
                  <a:schemeClr val="tx1"/>
                </a:solidFill>
              </a:rPr>
            </a:br>
            <a:endParaRPr b="0" spc="-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21980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Пояснительная </a:t>
            </a:r>
            <a:r>
              <a:rPr lang="ru-RU" dirty="0" smtClean="0">
                <a:solidFill>
                  <a:schemeClr val="tx1"/>
                </a:solidFill>
              </a:rPr>
              <a:t>записка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0" dirty="0">
                <a:solidFill>
                  <a:schemeClr val="tx1"/>
                </a:solidFill>
              </a:rPr>
              <a:t/>
            </a:r>
            <a:br>
              <a:rPr lang="ru-RU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Образовательная программа (далее Программа) муниципального бюджетного дошкольного образовательного учреждения детского сада № 55  города Ставрополя разработана в соответствии с Федеральной образовательной программой ДО и ФГОС ДО.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Программа обеспечивает разностороннее развитие детей в возрасте от </a:t>
            </a:r>
            <a:r>
              <a:rPr lang="ru-RU" sz="1400" b="0" dirty="0" smtClean="0">
                <a:solidFill>
                  <a:schemeClr val="tx1"/>
                </a:solidFill>
              </a:rPr>
              <a:t>1,5 </a:t>
            </a:r>
            <a:r>
              <a:rPr lang="ru-RU" sz="1400" b="0" dirty="0">
                <a:solidFill>
                  <a:schemeClr val="tx1"/>
                </a:solidFill>
              </a:rPr>
              <a:t>до 8 лет с учётом их возрастных и индивидуальных особенностей по основным направлениям: социально-коммуникативному, познавательному, речевому, художественно-эстетическому и физическому</a:t>
            </a:r>
            <a:r>
              <a:rPr lang="ru-RU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88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40446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Цели и задачи реализации Программы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b="0" dirty="0">
                <a:solidFill>
                  <a:schemeClr val="tx1"/>
                </a:solidFill>
              </a:rPr>
              <a:t>Цель Программы муниципального бюджетного дошкольного образовательного учреждения  детского сада № 55 города Ставрополя - «воспитание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традиций»</a:t>
            </a:r>
            <a:r>
              <a:rPr lang="ru-RU" sz="1400" b="0" baseline="30000" dirty="0">
                <a:solidFill>
                  <a:schemeClr val="tx1"/>
                </a:solidFill>
              </a:rPr>
              <a:t>16</a:t>
            </a:r>
            <a:r>
              <a:rPr lang="ru-RU" sz="1400" b="0" dirty="0">
                <a:solidFill>
                  <a:schemeClr val="tx1"/>
                </a:solidFill>
              </a:rPr>
              <a:t> в период дошкольного детства с учетом возрастных и индивидуальных особенностей детей.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Цель Программы дополняет цель, обозначенную в ФОП ДО, целью воспитать в детях социальную ответственность, как обозначено в Указе Президента и в инновационной программе «ОТ РОЖДЕНИЯ ДО ШКОЛЫ». Инструментом воспитания в детях социальной ответственности является создание пространства детской реализации (</a:t>
            </a:r>
            <a:r>
              <a:rPr lang="ru-RU" sz="1400" b="0" dirty="0" smtClean="0">
                <a:solidFill>
                  <a:schemeClr val="tx1"/>
                </a:solidFill>
              </a:rPr>
              <a:t>ПДР).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Цель Программы достигается через решение задач, обозначенных в ФОП ДО, дополненных задачами программы «ОТ ОЖДЕНИЯ ДО ШКОЛЫ»:</a:t>
            </a:r>
            <a:r>
              <a:rPr lang="ru-RU" dirty="0"/>
              <a:t/>
            </a:r>
            <a:br>
              <a:rPr lang="ru-RU" dirty="0"/>
            </a:b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0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45426"/>
              </p:ext>
            </p:extLst>
          </p:nvPr>
        </p:nvGraphicFramePr>
        <p:xfrm>
          <a:off x="457200" y="228601"/>
          <a:ext cx="7924800" cy="65455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2246">
                  <a:extLst>
                    <a:ext uri="{9D8B030D-6E8A-4147-A177-3AD203B41FA5}">
                      <a16:colId xmlns:a16="http://schemas.microsoft.com/office/drawing/2014/main" val="948498241"/>
                    </a:ext>
                  </a:extLst>
                </a:gridCol>
                <a:gridCol w="3752554">
                  <a:extLst>
                    <a:ext uri="{9D8B030D-6E8A-4147-A177-3AD203B41FA5}">
                      <a16:colId xmlns:a16="http://schemas.microsoft.com/office/drawing/2014/main" val="3726260297"/>
                    </a:ext>
                  </a:extLst>
                </a:gridCol>
              </a:tblGrid>
              <a:tr h="323559">
                <a:tc>
                  <a:txBody>
                    <a:bodyPr/>
                    <a:lstStyle/>
                    <a:p>
                      <a:pPr marL="1037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en-US" sz="12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ФОП</a:t>
                      </a:r>
                      <a:r>
                        <a:rPr lang="en-US" sz="12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540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</a:t>
                      </a:r>
                      <a:r>
                        <a:rPr lang="ru-RU" sz="1200" b="1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200" b="1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200" b="1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65405" algn="ctr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</a:t>
                      </a:r>
                      <a:r>
                        <a:rPr lang="ru-RU" sz="1200" b="1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РОЖДЕНИЯ ДО</a:t>
                      </a:r>
                      <a:r>
                        <a:rPr lang="ru-RU" sz="1200" b="1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061986"/>
                  </a:ext>
                </a:extLst>
              </a:tr>
              <a:tr h="6001040">
                <a:tc>
                  <a:txBody>
                    <a:bodyPr/>
                    <a:lstStyle/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приобщение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(в соответствии с</a:t>
                      </a:r>
                      <a:r>
                        <a:rPr lang="ru-RU" sz="1200" spc="-28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возрастными особенностями) к базовым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ценностям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российского</a:t>
                      </a:r>
                      <a:r>
                        <a:rPr lang="ru-RU" sz="12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народа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(структурирование)</a:t>
                      </a:r>
                      <a:r>
                        <a:rPr lang="ru-RU" sz="12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 образовательной деятельности на</a:t>
                      </a:r>
                      <a:r>
                        <a:rPr lang="ru-RU" sz="1200" spc="-28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 учета возрастных и индивидуальных</a:t>
                      </a:r>
                      <a:r>
                        <a:rPr lang="ru-RU" sz="12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особенностей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равного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доступа к образованию для всех детей дошкольного возраста с учётом разнообразия образовательных потребностей и индивидуальных возможностей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и укрепление физического и психического здоровья детей, в том числе их эмоционального благополучия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развития физических,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детьми на этапе завершения ДО уровня развития, необходимого и достаточного для успешного освоения ими образовательных программ</a:t>
                      </a: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96545" marR="327025" indent="-228600">
                        <a:spcAft>
                          <a:spcPts val="0"/>
                        </a:spcAft>
                        <a:buAutoNum type="arabicPeriod"/>
                        <a:tabLst>
                          <a:tab pos="517525" algn="l"/>
                        </a:tabLs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280035">
                        <a:spcAft>
                          <a:spcPts val="0"/>
                        </a:spcAft>
                        <a:tabLst>
                          <a:tab pos="516255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оптимального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сочетания</a:t>
                      </a:r>
                      <a:r>
                        <a:rPr lang="ru-RU" sz="12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классического</a:t>
                      </a:r>
                      <a:r>
                        <a:rPr lang="ru-RU" sz="12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современных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200" spc="-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</a:t>
                      </a: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447040">
                        <a:spcAft>
                          <a:spcPts val="0"/>
                        </a:spcAft>
                        <a:tabLst>
                          <a:tab pos="516255" algn="l"/>
                        </a:tabLs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2)объединение обучения и</a:t>
                      </a:r>
                      <a:r>
                        <a:rPr lang="ru-RU" sz="12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 в целостный</a:t>
                      </a:r>
                      <a:r>
                        <a:rPr lang="ru-RU" sz="12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процесс на основе</a:t>
                      </a:r>
                      <a:r>
                        <a:rPr lang="ru-RU" sz="1200" spc="-28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традиционных российских духовно-</a:t>
                      </a:r>
                      <a:r>
                        <a:rPr lang="ru-RU" sz="1200" spc="-28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нравственных</a:t>
                      </a:r>
                      <a:r>
                        <a:rPr lang="ru-RU" sz="120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социокультурных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3)создание пространства детской реализации (ПДР), что означает создание условий для развитие личности ребенка через поддержку детской инициативы,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творчества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самореализации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преимуществ сетевого взаимодействия с профессиональным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сообществом и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социальным окружением</a:t>
                      </a: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преемственность между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 возрастными дошкольными группами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между детским садом и начальной школой</a:t>
                      </a: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9118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6) учет региональной специфики и специфики дошкольной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377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77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4691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подходы к формированию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построена на следующих принципах ДО, установленных ФГОС ДО, рекомендованных ФОП: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-полноценное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ребёнком всех этапов детства (младенческого, раннего и дошкольного возрастов), обогащение (амплификация) детского развития;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-построение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-содействие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-признание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полноценным участником (субъектом) образовательных отношений;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детей в различных видах деятельности;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ДОО с семьей;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-приобщение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социокультурным нормам, традициям семьи, общества и государства;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интересов и познавательных действий ребёнка в различных видах деятельности;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-возрастная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адекватность	дошкольного	образования	(соответствие условий, требований, методов возрасту и особенностям развития);</a:t>
            </a:r>
            <a:b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этнокультурной ситуации развития детей.</a:t>
            </a:r>
            <a:r>
              <a:rPr lang="ru-RU" dirty="0"/>
              <a:t/>
            </a:r>
            <a:br>
              <a:rPr lang="ru-RU" dirty="0"/>
            </a:b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5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911783"/>
            <a:ext cx="845820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Ожидаемые результаты освоения Программы к концу дошкольного возраста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 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-у </a:t>
            </a:r>
            <a:r>
              <a:rPr lang="ru-RU" sz="1400" b="0" dirty="0">
                <a:solidFill>
                  <a:schemeClr val="tx1"/>
                </a:solidFill>
              </a:rPr>
              <a:t>ребёнка сформированы основные психофизические и нравственно- волевые качества;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ребёнок владеет основными движениями и элементами спортивных игр, может контролировать свои движение и управлять ими;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соблюдает элементарные правила здорового образа жизни и личной гигиены;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результативно выполняет физические упражнения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проявляет элементы творчества в двигательной деятельности; ребёнок проявляет нравственно-волевые качества, самоконтроль и </a:t>
            </a:r>
            <a:r>
              <a:rPr lang="ru-RU" sz="1400" b="0" dirty="0" smtClean="0">
                <a:solidFill>
                  <a:schemeClr val="tx1"/>
                </a:solidFill>
              </a:rPr>
              <a:t>может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осуществлять </a:t>
            </a:r>
            <a:r>
              <a:rPr lang="ru-RU" sz="1400" b="0" dirty="0">
                <a:solidFill>
                  <a:schemeClr val="tx1"/>
                </a:solidFill>
              </a:rPr>
              <a:t>анализ своей двигательной деятельности;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-ребёнок </a:t>
            </a:r>
            <a:r>
              <a:rPr lang="ru-RU" sz="1400" b="0" dirty="0">
                <a:solidFill>
                  <a:schemeClr val="tx1"/>
                </a:solidFill>
              </a:rPr>
              <a:t>владеет навыками личной гигиены, может заботливо относиться к своему здоровью и здоровью окружающих, стремится оказать помощь и поддержку другим людям.</a:t>
            </a:r>
            <a:r>
              <a:rPr lang="ru-RU" dirty="0"/>
              <a:t/>
            </a:r>
            <a:br>
              <a:rPr lang="ru-RU" dirty="0"/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6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1"/>
            <a:ext cx="8153400" cy="663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Вариативные формы, способы, методы и средства </a:t>
            </a:r>
            <a:r>
              <a:rPr lang="ru-RU" sz="1400" dirty="0" smtClean="0">
                <a:solidFill>
                  <a:schemeClr val="tx1"/>
                </a:solidFill>
              </a:rPr>
              <a:t>реализации программы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Воспитатель-образовательный процесс строится с учётом индивидуальных и возрастных особенностей и носит комплексно-тематический характер, что даёт большие возможности для развития детей раннего возраста.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Воспитание и обучение детей раннего дошкольного возраста происходит в режимных моментах, в специально-организованных играх-занятиях со строительным и дидактическим материалами, в ходе самостоятельной деятельности малышей.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В работе с детьми дошкольного возраста прослеживается принцип комплексно-тематического планирования. Выделение основной темы периода позволяет интегрировать образовательную деятельность, подавать материал оптимальным способом. Тематический принцип построения </a:t>
            </a:r>
            <a:r>
              <a:rPr lang="ru-RU" sz="1400" b="0" dirty="0" err="1">
                <a:solidFill>
                  <a:schemeClr val="tx1"/>
                </a:solidFill>
              </a:rPr>
              <a:t>воспитательно</a:t>
            </a:r>
            <a:r>
              <a:rPr lang="ru-RU" sz="1400" b="0" dirty="0">
                <a:solidFill>
                  <a:schemeClr val="tx1"/>
                </a:solidFill>
              </a:rPr>
              <a:t>- образовательного процесса позволяет органично вводить региональный и культурный компоненты, исходя из особенностей дошкольного учреждения. В старшей разновозрастной группе два раза в год планируется тема недели по инициативе дошкольной группы, что позволяет детям чувствовать себя полноправными участниками процесса воспитания и обучения, проявлять самостоятельность и формировать коммуникативные навыки.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Помимо непосредственной образовательной деятельности ежедневно воспитатели планируют совместную подгрупповую деятельность, индивидуальную работу и создают условия для развития творчества и самостоятельности.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Проектирование образовательного процесса строится в соответствии с контингентом воспитанников, их индивидуальными и возрастными особенностями, состоянием здоровья. Планируются такие формы работы, как: тематические дни и тематические недели. Знакомство с темой может пройти и в формате беседы (однократной), продуктивной деятельности, игры или воспитывающей игровой ситуации, проектной деятельности в зависимости от возраста детей.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Воспитательный и образовательный процессы проходят непрерывно, на протяжении всего времени пребывания детей в детском саду. Не только во время образовательной деятельности, но и в ходе самостоятельной и совместной деятельности детей и взрослых ребята получают и закрепляют необходимые знания, умения и навыки.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85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81001"/>
            <a:ext cx="8153400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</a:rPr>
              <a:t>Согласно ФГОС ДО педагог может использовать различные формы реализации Программы в соответствии с видом детской деятельности и возрастными особенностями детей</a:t>
            </a:r>
            <a:r>
              <a:rPr lang="ru-RU" sz="1400" b="0" dirty="0" smtClean="0">
                <a:solidFill>
                  <a:schemeClr val="tx1"/>
                </a:solidFill>
              </a:rPr>
              <a:t>: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u="sng" dirty="0">
                <a:solidFill>
                  <a:schemeClr val="tx1"/>
                </a:solidFill>
              </a:rPr>
              <a:t/>
            </a:r>
            <a:br>
              <a:rPr lang="ru-RU" sz="1400" b="0" u="sng" dirty="0">
                <a:solidFill>
                  <a:schemeClr val="tx1"/>
                </a:solidFill>
              </a:rPr>
            </a:br>
            <a:r>
              <a:rPr lang="ru-RU" sz="1400" u="sng" dirty="0">
                <a:solidFill>
                  <a:schemeClr val="tx1"/>
                </a:solidFill>
              </a:rPr>
              <a:t>В раннем возрасте (до трёх лет) это:</a:t>
            </a:r>
            <a:r>
              <a:rPr lang="ru-RU" sz="1400" b="0" u="sng" dirty="0">
                <a:solidFill>
                  <a:schemeClr val="tx1"/>
                </a:solidFill>
              </a:rPr>
              <a:t/>
            </a:r>
            <a:br>
              <a:rPr lang="ru-RU" sz="1400" b="0" u="sng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-предметная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(орудийно-предметные действия – ест ложкой, пьет из кружки и др.);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-экспериментирование </a:t>
            </a:r>
            <a:r>
              <a:rPr lang="ru-RU" sz="1400" b="0" dirty="0">
                <a:solidFill>
                  <a:schemeClr val="tx1"/>
                </a:solidFill>
              </a:rPr>
              <a:t>с материалами и веществами (песок, вода, тесто </a:t>
            </a:r>
            <a:r>
              <a:rPr lang="ru-RU" sz="1400" b="0" dirty="0" smtClean="0">
                <a:solidFill>
                  <a:schemeClr val="tx1"/>
                </a:solidFill>
              </a:rPr>
              <a:t>и др</a:t>
            </a:r>
            <a:r>
              <a:rPr lang="ru-RU" sz="1400" b="0" dirty="0">
                <a:solidFill>
                  <a:schemeClr val="tx1"/>
                </a:solidFill>
              </a:rPr>
              <a:t>.);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-ситуативно-деловое </a:t>
            </a:r>
            <a:r>
              <a:rPr lang="ru-RU" sz="1400" b="0" dirty="0">
                <a:solidFill>
                  <a:schemeClr val="tx1"/>
                </a:solidFill>
              </a:rPr>
              <a:t>общение со взрослым и </a:t>
            </a:r>
            <a:r>
              <a:rPr lang="ru-RU" sz="1400" b="0" dirty="0" smtClean="0">
                <a:solidFill>
                  <a:schemeClr val="tx1"/>
                </a:solidFill>
              </a:rPr>
              <a:t>эмоционально-практическое со </a:t>
            </a:r>
            <a:r>
              <a:rPr lang="ru-RU" sz="1400" b="0" dirty="0">
                <a:solidFill>
                  <a:schemeClr val="tx1"/>
                </a:solidFill>
              </a:rPr>
              <a:t>сверстниками под руководством взрослого;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-двигательная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(основные движения, общеразвивающие упражнения, простые подвижные игры);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-игровая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</a:t>
            </a:r>
            <a:r>
              <a:rPr lang="ru-RU" sz="1400" b="0" dirty="0" err="1">
                <a:solidFill>
                  <a:schemeClr val="tx1"/>
                </a:solidFill>
              </a:rPr>
              <a:t>отобразительная</a:t>
            </a:r>
            <a:r>
              <a:rPr lang="ru-RU" sz="1400" b="0" dirty="0">
                <a:solidFill>
                  <a:schemeClr val="tx1"/>
                </a:solidFill>
              </a:rPr>
              <a:t>, сюжетно-</a:t>
            </a:r>
            <a:r>
              <a:rPr lang="ru-RU" sz="1400" b="0" dirty="0" err="1">
                <a:solidFill>
                  <a:schemeClr val="tx1"/>
                </a:solidFill>
              </a:rPr>
              <a:t>отобразительная</a:t>
            </a:r>
            <a:r>
              <a:rPr lang="ru-RU" sz="1400" b="0" dirty="0">
                <a:solidFill>
                  <a:schemeClr val="tx1"/>
                </a:solidFill>
              </a:rPr>
              <a:t>, игры с дидактическими игрушками);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речевая (понимание речи взрослого, слушание и понимание стихов, активная речь);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-изобразительная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(рисование, лепка) и конструирование из мелкого и крупного строительного материала</a:t>
            </a:r>
            <a:r>
              <a:rPr lang="ru-RU" sz="1400" b="0" dirty="0" smtClean="0">
                <a:solidFill>
                  <a:schemeClr val="tx1"/>
                </a:solidFill>
              </a:rPr>
              <a:t>;</a:t>
            </a:r>
            <a:r>
              <a:rPr lang="ru-RU" sz="1400" b="0" dirty="0">
                <a:solidFill>
                  <a:schemeClr val="tx1"/>
                </a:solidFill>
              </a:rPr>
              <a:t/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-самообслуживание </a:t>
            </a:r>
            <a:r>
              <a:rPr lang="ru-RU" sz="1400" b="0" dirty="0">
                <a:solidFill>
                  <a:schemeClr val="tx1"/>
                </a:solidFill>
              </a:rPr>
              <a:t>и элементарные трудовые действия (убирает игрушки, подметает веником, поливает цветы из лейки и др.);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-музыкальная </a:t>
            </a:r>
            <a:r>
              <a:rPr lang="ru-RU" sz="1400" b="0" dirty="0">
                <a:solidFill>
                  <a:schemeClr val="tx1"/>
                </a:solidFill>
              </a:rPr>
              <a:t>деятельность (слушание музыки и исполнительство, музыкально-ритмические движения).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7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358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Office Theme</vt:lpstr>
      <vt:lpstr>Презентация PowerPoint</vt:lpstr>
      <vt:lpstr>Программа разработана в соответствии со следующими нормативными документами:  -Указ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 -Федеральный закон от 29 декабря 2012 г. № 273-ФЗ «Об образовании в Российской Федерации» (Собрание законодательства Российской Федерации, 2012, № 53, ст. 7598; 2022, № 41, ст. 6959); -Приказ Министерства просвещения Российской Федерации от 30 сентября 2022 г. № 874; -Федеральный государственный образовательный стандарт дошкольного образования, утвержденный приказом Министерства образования и науки Российской Федерации от 17 октября 2013 г. № 1155 (зарегистрирован Министерством юстиции Российской Федерации 14 ноября 2013 г., регистрационный № 30384), с изменением, внесенным приказом Министерства просвещения Российской Федерации от 8 ноября.2022 г. № 955; -Санитарно-эпидемиологические требования -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 сентября 2020 г. № 28 (зарегистрировано Министерством юстиции Российской Федерации 18 декабря 2020 г., регистрационный № 61573), действующим до 1 января 2027 г.; -Федеральная образовательная программа дошкольного образования (утверждена приказом Министерства просвещения Российской Федерации от 25 ноября 2022 г. № 1028); -Основы государственной политики по сохранению и укреплению традиционных российских духовно-нравственных ценностей, утвержденные Указом Президента Российской Федерации от 9 ноября 2022 г. № 809. </vt:lpstr>
      <vt:lpstr>Пояснительная записка  Образовательная программа (далее Программа) муниципального бюджетного дошкольного образовательного учреждения детского сада № 55  города Ставрополя разработана в соответствии с Федеральной образовательной программой ДО и ФГОС ДО. Программа обеспечивает разностороннее развитие детей в возрасте от 1,5 до 8 лет с учётом их возрастных и индивидуальных особенностей по основным направлениям: социально-коммуникативному, познавательному, речевому, художественно-эстетическому и физическому.</vt:lpstr>
      <vt:lpstr>Цели и задачи реализации Программы   Цель Программы муниципального бюджетного дошкольного образовательного учреждения  детского сада № 55 города Ставрополя - «воспитание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традиций»16 в период дошкольного детства с учетом возрастных и индивидуальных особенностей детей.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Цель Программы дополняет цель, обозначенную в ФОП ДО, целью воспитать в детях социальную ответственность, как обозначено в Указе Президента и в инновационной программе «ОТ РОЖДЕНИЯ ДО ШКОЛЫ». Инструментом воспитания в детях социальной ответственности является создание пространства детской реализации (ПДР). Цель Программы достигается через решение задач, обозначенных в ФОП ДО, дополненных задачами программы «ОТ ОЖДЕНИЯ ДО ШКОЛЫ»: </vt:lpstr>
      <vt:lpstr> </vt:lpstr>
      <vt:lpstr>Принципы и подходы к формированию Программы  Программа построена на следующих принципах ДО, установленных ФГОС ДО, рекомендованных ФОП: -полноценное проживание ребёнком всех этапов детства (младенческого, раннего и дошкольного возрастов), обогащение (амплификация) детского развития; -построение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 -содействие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 -признание ребёнка полноценным участником (субъектом) образовательных отношений; поддержка инициативы детей в различных видах деятельности; сотрудничество ДОО с семьей; -приобщение детей к социокультурным нормам, традициям семьи, общества и государства; формирование познавательных интересов и познавательных действий ребёнка в различных видах деятельности; -возрастная адекватность дошкольного образования (соответствие условий, требований, методов возрасту и особенностям развития); учёт этнокультурной ситуации развития детей. </vt:lpstr>
      <vt:lpstr>Ожидаемые результаты освоения Программы к концу дошкольного возраста   -у ребёнка сформированы основные психофизические и нравственно- волевые качества; ребёнок владеет основными движениями и элементами спортивных игр, может контролировать свои движение и управлять ими; -ребёнок соблюдает элементарные правила здорового образа жизни и личной гигиены; -ребёнок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 -ребёнок проявляет элементы творчества в двигательной деятельности; ребёнок проявляет нравственно-волевые качества, самоконтроль и может осуществлять анализ своей двигательной деятельности; -ребёнок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 -ребёнок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 -ребёнок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людям.   </vt:lpstr>
      <vt:lpstr>Вариативные формы, способы, методы и средства реализации программы  Воспитатель-образовательный процесс строится с учётом индивидуальных и возрастных особенностей и носит комплексно-тематический характер, что даёт большие возможности для развития детей раннего возраста. Воспитание и обучение детей раннего дошкольного возраста происходит в режимных моментах, в специально-организованных играх-занятиях со строительным и дидактическим материалами, в ходе самостоятельной деятельности малышей.  В работе с детьми дошкольного возраста прослеживается принцип комплексно-тематического планирования. Выделение основной темы периода позволяет интегрировать образовательную деятельность, подавать материал оптимальным способом. Тематический принцип построения воспитательно- образовательного процесса позволяет органично вводить региональный и культурный компоненты, исходя из особенностей дошкольного учреждения. В старшей разновозрастной группе два раза в год планируется тема недели по инициативе дошкольной группы, что позволяет детям чувствовать себя полноправными участниками процесса воспитания и обучения, проявлять самостоятельность и формировать коммуникативные навыки. Помимо непосредственной образовательной деятельности ежедневно воспитатели планируют совместную подгрупповую деятельность, индивидуальную работу и создают условия для развития творчества и самостоятельности. Проектирование образовательного процесса строится в соответствии с контингентом воспитанников, их индивидуальными и возрастными особенностями, состоянием здоровья. Планируются такие формы работы, как: тематические дни и тематические недели. Знакомство с темой может пройти и в формате беседы (однократной), продуктивной деятельности, игры или воспитывающей игровой ситуации, проектной деятельности в зависимости от возраста детей. Воспитательный и образовательный процессы проходят непрерывно, на протяжении всего времени пребывания детей в детском саду. Не только во время образовательной деятельности, но и в ходе самостоятельной и совместной деятельности детей и взрослых ребята получают и закрепляют необходимые знания, умения и навыки. </vt:lpstr>
      <vt:lpstr>Согласно ФГОС ДО педагог может использовать различные формы реализации Программы в соответствии с видом детской деятельности и возрастными особенностями детей:  В раннем возрасте (до трёх лет) это: -предметная деятельность (орудийно-предметные действия – ест ложкой, пьет из кружки и др.); -экспериментирование с материалами и веществами (песок, вода, тесто и др.); -ситуативно-деловое общение со взрослым и эмоционально-практическое со сверстниками под руководством взрослого; -двигательная деятельность (основные движения, общеразвивающие упражнения, простые подвижные игры); -игровая деятельность (отобразительная, сюжетно-отобразительная, игры с дидактическими игрушками); речевая (понимание речи взрослого, слушание и понимание стихов, активная речь); -изобразительная деятельность (рисование, лепка) и конструирование из мелкого и крупного строительного материала; -самообслуживание и элементарные трудовые действия (убирает игрушки, подметает веником, поливает цветы из лейки и др.); -музыкальная деятельность (слушание музыки и исполнительство, музыкально-ритмические движения).  </vt:lpstr>
      <vt:lpstr>В дошкольном возрасте (3- 7 лет) это: -игровая деятельность (сюжетно-ролевая, театрализованная, режиссерская, строительно- конструктивная, дидактическая, подвижная и др.); -общение со взрослым (ситуативно-деловое, внеситуативно- познавательное, внеситуативно- личностное) и сверстниками (ситуативно- деловое, внеситуативно-деловое); -речевая деятельность (слушание речи взрослого и сверстников, активная диалогическая и монологическая речь); -познавательно-исследовательская деятельность и экспериментирование; -изобразительная деятельность (рисование, лепка, аппликация) и конструирование из разных материалов по образцу, условию и замыслу ребенка; -двигательная деятельность (основные виды движений, общеразвивающие и спортивные упражнения, подвижные и элементы спортивных игр и др.); -элементарная трудовая деятельность (самообслуживание, хозяйственно- бытовой труд, труд в природе, ручной труд); -музыкальная деятельность (слушание и понимание музыкальных произведений, пение, музыкально-ритмические движения, игра на детских музыкальных инструментах).  </vt:lpstr>
      <vt:lpstr>Для достижения задач воспитания в ходе реализации Программы образования педагог может использовать следующие методы: -организации опыта поведения и деятельности (приучение к положительным формам общественного поведения, упражнение, воспитывающие ситуации, игровые методы); -осознания детьми опыта поведения и деятельности (рассказ на моральные темы, разъяснение норм и правил поведения, чтение художественной литературы, этические беседы, обсуждение поступков и жизненных ситуаций, личный пример); -мотивации опыта поведения и деятельности (поощрение, методы развития эмоций, игры, соревнования, проектные методы);  При организации обучения традиционные методы (словесные, наглядные, практические) дополняются методами, в основу которых положен характер познавательной деятельности детей:  -информационно-рецептивный метод - предъявление информации, организация действий ребёнка с объектом изучения (распознающее наблюдение, рассматривание картин, демонстрация кино- и диафильмов, просмотр компьютерных презентаций, рассказы воспитателя или детей, чтение); -репродуктивный метод - создание условий для воспроизведения представлений и способов деятельности, руководство их выполнением (упражнения на основе образца воспитателя, беседа, составление рассказов с опорой на предметную или предметно-схематическую модель); -метод проблемного изложения - постановка проблемы и раскрытие пути её решения в процессе организации опытов, наблюдений; -эвристический метод (частично-поисковый) - проблемная задача делится на части - проблемы, в решении которых принимают участие дети (применение представлений в новых условиях); -исследовательский метод - составление и предъявление проблемных ситуаций, ситуаций для экспериментирования и опытов (творческие задания, опыты, экспериментирование).  При реализации Программы образования педагог может использовать различные средства, представленные совокупностью материальных и идеальных объектов: демонстрационные и раздаточные; визуальные, аудийные, аудиовизуальные; естественные и искусственные; реальные и виртуальные.</vt:lpstr>
      <vt:lpstr>Особенности образовательной деятельности и разных видов культурных практик  Образовательная деятельность в ДОО включает: -образовательную деятельность, осуществляемую в процессе организации различных видов детской деятельности; -образовательную деятельность, осуществляемую в ходе режимных процессов; самостоятельную деятельность детей; -взаимодействие с семьями детей по реализации образовательной программы ДО. Образовательная деятельность организуется как совместная деятельность педагога и детей, самостоятельная деятельность детей. В зависимости от решаемых образовательных задач, желаний детей, их образовательных потребностей, педагог может выбрать один или несколько вариантов совместной деятельности: -совместная деятельность педагога с ребёнком, где, взаимодействуя с ребёнком, он выполняет функции педагога: обучает ребёнка чему-то новому; -совместная деятельность ребёнка с педагогом, при которой ребёнок и педагог - равноправные партнеры; совместная деятельность группы детей под руководством педагога, который на правах участника деятельности на всех этапах её выполнения (от планирования до завершения) направляет совместную деятельность группы детей; -совместная деятельность детей со сверстниками без участия педагога, но по его заданию. Педагог в этой ситуации не является участником деятельности, но выступает в роли её организатора, ставящего задачу группе детей, тем самым, актуализируя лидерские ресурсы самих детей; -самостоятельная, спонтанно возникающая, совместная деятельность детей без всякого участия педагога. Это могут быть самостоятельные игры детей (сюжетно-ролевые, режиссерские, театрализованные, игры с правилами, музыкальные и другое), самостоятельная изобразительная деятельность по выбору детей, самостоятельная познавательно-исследовательская деятельность (опыты, эксперименты и другое). </vt:lpstr>
      <vt:lpstr>Способы и приемы поддержки детской инициативы -Не следует сразу помогать ребёнку, если он испытывает затруднения решения задачи, важно побуждать его к самостоятельному решению, подбадривать и поощрять попытки найти решение. В случае необходимости оказания помощи ребёнку, педагог сначала стремится к её минимизации: лучше дать совет, задать наводящие вопросы, активизировать имеющийся у ребёнка прошлый опыт. -У ребёнка всегда должна быть возможность самостоятельного решения поставленных задач. При этом педагог помогает детям искать разные варианты решения одной задачи, поощряет активность детей в поиске, принимает любые предположения детей, связанные с решением задачи, поддерживает инициативу и творческие решения, а также обязательно акцентирует внимание детей на качестве результата, их достижениях, одобряет и хвалит за результат, вызывает у них чувство радости и гордости от успешных самостоятельных, инициативных действий. -Особое внимание педагог уделяет общению с ребёнком в период проявления кризиса семи лет: характерные для ребёнка изменения в поведении и деятельности становятся поводом для смены стиля общения с ребёнком. Важно уделять внимание ребёнку, уважать его интересы, стремления, инициативы в познании, активно поддерживать стремление к самостоятельности. Дети седьмого года жизни очень чувствительны к мнению взрослых. Необходимо поддерживать у них ощущение своего взросления, вселять уверенность в своих силах. -Педагог может акцентировать внимание на освоении ребёнком универсальных умений организации своей деятельности и формировании у него основ целеполагания: поставить цель (или принять её от педагога), обдумать способы её достижения, осуществить свой замысел, оценить полученный результат с позиции цели. Задача развития данных умений ставится педагогом в разных видах деятельности. Педагог использует средства, помогающие детям планомерно и самостоятельно осуществлять свой замысел: опорные схемы, наглядные модели, пооперационные карты. -Создание творческих ситуаций в игровой, музыкальной, изобразительной деятельности и театрализации, в ручном труде также способствует развитию самостоятельности у детей. Сочетание увлекательной творческой деятельности и необходимости решения задачи и проблемы привлекает ребёнка, активизирует его желание самостоятельно определить замысел, способы и формы его воплощения.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Огибенина</dc:creator>
  <cp:lastModifiedBy>Пользователь Windows</cp:lastModifiedBy>
  <cp:revision>29</cp:revision>
  <dcterms:created xsi:type="dcterms:W3CDTF">2023-08-29T11:07:53Z</dcterms:created>
  <dcterms:modified xsi:type="dcterms:W3CDTF">2023-09-20T10:05:30Z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2023-08-16T00:00:00Z</vt:filetime>
  </property>
  <property fmtid="{D5CDD505-2E9C-101B-9397-08002B2CF9AE}" pid="3" name="Creator">
    <vt:lpwstr>Impress</vt:lpwstr>
  </property>
  <property fmtid="{D5CDD505-2E9C-101B-9397-08002B2CF9AE}" pid="4" name="LastSaved">
    <vt:filetime>2023-08-16T00:00:00Z</vt:filetime>
  </property>
</Properties>
</file>